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172865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373868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39602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351612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107253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111510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42089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179109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331481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380856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37547AC-DDF3-4CBD-9309-33A4C5B19656}" type="datetimeFigureOut">
              <a:rPr lang="it-IT" smtClean="0"/>
              <a:pPr/>
              <a:t>24/01/2013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422942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47AC-DDF3-4CBD-9309-33A4C5B19656}" type="datetimeFigureOut">
              <a:rPr lang="it-IT" smtClean="0"/>
              <a:pPr/>
              <a:t>24/01/2013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EA82E-376D-419A-B9C7-521BB716CEDD}" type="slidenum">
              <a:rPr lang="it-IT" smtClean="0"/>
              <a:pPr/>
              <a:t>‹N›</a:t>
            </a:fld>
            <a:endParaRPr lang="it-IT"/>
          </a:p>
        </p:txBody>
      </p:sp>
    </p:spTree>
    <p:extLst>
      <p:ext uri="{BB962C8B-B14F-4D97-AF65-F5344CB8AC3E}">
        <p14:creationId xmlns:p14="http://schemas.microsoft.com/office/powerpoint/2010/main" xmlns="" val="10156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http://www.viagginews.com/wp-content/uploads/venezia-carnevale.jpeg"/>
          <p:cNvPicPr>
            <a:picLocks noChangeAspect="1" noChangeArrowheads="1"/>
          </p:cNvPicPr>
          <p:nvPr/>
        </p:nvPicPr>
        <p:blipFill>
          <a:blip r:embed="rId3" cstate="print"/>
          <a:srcRect/>
          <a:stretch>
            <a:fillRect/>
          </a:stretch>
        </p:blipFill>
        <p:spPr bwMode="auto">
          <a:xfrm>
            <a:off x="0" y="0"/>
            <a:ext cx="5811548" cy="3861048"/>
          </a:xfrm>
          <a:prstGeom prst="rect">
            <a:avLst/>
          </a:prstGeom>
          <a:noFill/>
        </p:spPr>
      </p:pic>
      <p:pic>
        <p:nvPicPr>
          <p:cNvPr id="1028" name="Picture 4" descr="http://venicexplorer.net/carnevale-di-venezia/carnevale-venezia-11.jpg"/>
          <p:cNvPicPr>
            <a:picLocks noChangeAspect="1" noChangeArrowheads="1"/>
          </p:cNvPicPr>
          <p:nvPr/>
        </p:nvPicPr>
        <p:blipFill>
          <a:blip r:embed="rId4" cstate="print"/>
          <a:srcRect/>
          <a:stretch>
            <a:fillRect/>
          </a:stretch>
        </p:blipFill>
        <p:spPr bwMode="auto">
          <a:xfrm>
            <a:off x="4211960" y="2393504"/>
            <a:ext cx="4057576" cy="4464496"/>
          </a:xfrm>
          <a:prstGeom prst="rect">
            <a:avLst/>
          </a:prstGeom>
          <a:noFill/>
        </p:spPr>
      </p:pic>
      <p:sp>
        <p:nvSpPr>
          <p:cNvPr id="4" name="Rettangolo 3"/>
          <p:cNvSpPr/>
          <p:nvPr/>
        </p:nvSpPr>
        <p:spPr>
          <a:xfrm>
            <a:off x="0" y="4149080"/>
            <a:ext cx="5477590" cy="212365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6600" b="1" cap="all" spc="0" dirty="0"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The </a:t>
            </a:r>
            <a:r>
              <a:rPr lang="it-IT" sz="6600" b="1" cap="all" spc="0" dirty="0" err="1"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carnival</a:t>
            </a:r>
            <a:r>
              <a:rPr lang="it-IT" sz="6600" b="1" cap="all" spc="0" dirty="0"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 </a:t>
            </a:r>
            <a:endParaRPr lang="it-IT" sz="6600" b="1" cap="all" spc="0" dirty="0"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endParaRPr>
          </a:p>
          <a:p>
            <a:pPr algn="ctr"/>
            <a:r>
              <a:rPr lang="it-IT" sz="6600" b="1" cap="all" spc="0" dirty="0" err="1"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of</a:t>
            </a:r>
            <a:r>
              <a:rPr lang="it-IT" sz="6600" b="1" cap="all" spc="0" dirty="0"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 </a:t>
            </a:r>
            <a:r>
              <a:rPr lang="it-IT" sz="6600" b="1" cap="all" spc="0" dirty="0" err="1"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venice</a:t>
            </a:r>
            <a:r>
              <a:rPr lang="it-IT" sz="6600" b="1" cap="all" spc="0" dirty="0" smtClean="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rPr>
              <a:t>!!!</a:t>
            </a:r>
            <a:endParaRPr lang="it-IT" sz="6600" b="1" cap="all" spc="0" dirty="0">
              <a:ln>
                <a:gradFill>
                  <a:gsLst>
                    <a:gs pos="0">
                      <a:srgbClr val="000082"/>
                    </a:gs>
                    <a:gs pos="30000">
                      <a:srgbClr val="66008F"/>
                    </a:gs>
                    <a:gs pos="64999">
                      <a:srgbClr val="BA0066"/>
                    </a:gs>
                    <a:gs pos="89999">
                      <a:srgbClr val="FF0000"/>
                    </a:gs>
                    <a:gs pos="100000">
                      <a:srgbClr val="FF8200"/>
                    </a:gs>
                  </a:gsLst>
                  <a:lin ang="5400000" scaled="0"/>
                </a:gradFill>
              </a:ln>
              <a:gradFill flip="none" rotWithShape="1">
                <a:gsLst>
                  <a:gs pos="51000">
                    <a:srgbClr val="FFF200"/>
                  </a:gs>
                  <a:gs pos="45000">
                    <a:srgbClr val="FF7A00"/>
                  </a:gs>
                  <a:gs pos="70000">
                    <a:srgbClr val="FF0300"/>
                  </a:gs>
                  <a:gs pos="100000">
                    <a:srgbClr val="4D0808"/>
                  </a:gs>
                </a:gsLst>
                <a:path path="circle">
                  <a:fillToRect l="100000" t="100000"/>
                </a:path>
                <a:tileRect r="-100000" b="-100000"/>
              </a:gradFill>
              <a:effectLst>
                <a:outerShdw blurRad="19685" dist="12700" dir="5400000" algn="tl" rotWithShape="0">
                  <a:schemeClr val="tx2">
                    <a:alpha val="60000"/>
                  </a:schemeClr>
                </a:outerShdw>
                <a:reflection blurRad="10000" stA="55000" endPos="48000" dist="500" dir="5400000" sy="-100000" algn="bl" rotWithShape="0"/>
              </a:effectLst>
            </a:endParaRPr>
          </a:p>
        </p:txBody>
      </p:sp>
      <p:pic>
        <p:nvPicPr>
          <p:cNvPr id="1030" name="Picture 6" descr="http://evviva.e-monsite.com/medias/album/images/76244524carnvale-venezia-jpg.jpg"/>
          <p:cNvPicPr>
            <a:picLocks noChangeAspect="1" noChangeArrowheads="1"/>
          </p:cNvPicPr>
          <p:nvPr/>
        </p:nvPicPr>
        <p:blipFill>
          <a:blip r:embed="rId5" cstate="print"/>
          <a:srcRect/>
          <a:stretch>
            <a:fillRect/>
          </a:stretch>
        </p:blipFill>
        <p:spPr bwMode="auto">
          <a:xfrm rot="750501">
            <a:off x="6477866" y="222470"/>
            <a:ext cx="2316903" cy="34788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971600" y="404664"/>
            <a:ext cx="3384376" cy="1384995"/>
          </a:xfrm>
          <a:prstGeom prst="rect">
            <a:avLst/>
          </a:prstGeom>
          <a:noFill/>
        </p:spPr>
        <p:txBody>
          <a:bodyPr wrap="square" rtlCol="0">
            <a:spAutoFit/>
          </a:bodyPr>
          <a:lstStyle/>
          <a:p>
            <a:r>
              <a:rPr lang="it-IT"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It</a:t>
            </a:r>
            <a:r>
              <a:rPr lang="it-IT"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 </a:t>
            </a:r>
            <a:r>
              <a:rPr lang="it-IT"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wonderful</a:t>
            </a:r>
            <a:r>
              <a:rPr lang="it-IT"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it-IT"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it</a:t>
            </a:r>
            <a:r>
              <a:rPr lang="it-IT"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 </a:t>
            </a:r>
            <a:r>
              <a:rPr lang="it-IT"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always</a:t>
            </a:r>
            <a:r>
              <a:rPr lang="it-IT"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full </a:t>
            </a:r>
            <a:r>
              <a:rPr lang="it-IT"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a:t>
            </a:r>
            <a:r>
              <a:rPr lang="it-IT"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people!!</a:t>
            </a:r>
            <a:endParaRPr lang="it-IT"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xmlns="" val="380027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332656"/>
            <a:ext cx="3538736" cy="4353347"/>
          </a:xfrm>
        </p:spPr>
        <p:txBody>
          <a:bodyPr>
            <a:normAutofit/>
          </a:bodyPr>
          <a:lstStyle/>
          <a:p>
            <a:pPr marL="0" indent="0" algn="ctr">
              <a:buNone/>
            </a:pPr>
            <a:r>
              <a:rPr lang="en-US" sz="1800" dirty="0" smtClean="0"/>
              <a:t>The Carnival of Venice is </a:t>
            </a:r>
            <a:r>
              <a:rPr lang="en-US" sz="1800" dirty="0" smtClean="0"/>
              <a:t>an annual </a:t>
            </a:r>
            <a:r>
              <a:rPr lang="en-US" sz="1800" dirty="0" smtClean="0"/>
              <a:t>festival </a:t>
            </a:r>
            <a:r>
              <a:rPr lang="en-US" sz="1800" dirty="0" smtClean="0"/>
              <a:t>held in </a:t>
            </a:r>
            <a:r>
              <a:rPr lang="en-US" sz="1800" dirty="0" smtClean="0"/>
              <a:t>Venice. </a:t>
            </a:r>
            <a:r>
              <a:rPr lang="en-US" sz="1800" dirty="0" smtClean="0"/>
              <a:t>The Carnival starts forty days before Easter and ends on Shrove Tuesday. Venetian masks can be made in leather or with the original glass technique. Nowadays, most of the masks are made with the application of chalk and gold leaf and are all hand-painted using natural feathers and gems to decorate.</a:t>
            </a:r>
            <a:endParaRPr lang="it-IT" sz="1800"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59602" y="332656"/>
            <a:ext cx="4032448" cy="3036013"/>
          </a:xfrm>
          <a:prstGeom prst="rect">
            <a:avLst/>
          </a:prstGeom>
        </p:spPr>
      </p:pic>
      <p:pic>
        <p:nvPicPr>
          <p:cNvPr id="5" name="Immagin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88024" y="3716248"/>
            <a:ext cx="4032448" cy="2673689"/>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7544" y="3716248"/>
            <a:ext cx="4043324" cy="2673689"/>
          </a:xfrm>
          <a:prstGeom prst="rect">
            <a:avLst/>
          </a:prstGeom>
        </p:spPr>
      </p:pic>
    </p:spTree>
    <p:extLst>
      <p:ext uri="{BB962C8B-B14F-4D97-AF65-F5344CB8AC3E}">
        <p14:creationId xmlns:p14="http://schemas.microsoft.com/office/powerpoint/2010/main" xmlns="" val="4349036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81</Words>
  <Application>Microsoft Office PowerPoint</Application>
  <PresentationFormat>Presentazione su schermo (4:3)</PresentationFormat>
  <Paragraphs>4</Paragraphs>
  <Slides>3</Slides>
  <Notes>0</Notes>
  <HiddenSlides>0</HiddenSlides>
  <MMClips>0</MMClips>
  <ScaleCrop>false</ScaleCrop>
  <HeadingPairs>
    <vt:vector size="4" baseType="variant">
      <vt:variant>
        <vt:lpstr>Tema</vt:lpstr>
      </vt:variant>
      <vt:variant>
        <vt:i4>1</vt:i4>
      </vt:variant>
      <vt:variant>
        <vt:lpstr>Titoli diapositive</vt:lpstr>
      </vt:variant>
      <vt:variant>
        <vt:i4>3</vt:i4>
      </vt:variant>
    </vt:vector>
  </HeadingPairs>
  <TitlesOfParts>
    <vt:vector size="4" baseType="lpstr">
      <vt:lpstr>Tema di Office</vt:lpstr>
      <vt:lpstr>Diapositiva 1</vt:lpstr>
      <vt:lpstr>Diapositiva 2</vt:lpstr>
      <vt:lpstr>Diapositiva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dc:creator>
  <cp:lastModifiedBy>A07</cp:lastModifiedBy>
  <cp:revision>5</cp:revision>
  <dcterms:created xsi:type="dcterms:W3CDTF">2012-06-23T16:23:58Z</dcterms:created>
  <dcterms:modified xsi:type="dcterms:W3CDTF">2013-01-24T15:20:45Z</dcterms:modified>
</cp:coreProperties>
</file>