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7" r:id="rId5"/>
    <p:sldId id="259" r:id="rId6"/>
    <p:sldId id="268" r:id="rId7"/>
    <p:sldId id="269" r:id="rId8"/>
    <p:sldId id="270" r:id="rId9"/>
    <p:sldId id="260" r:id="rId10"/>
    <p:sldId id="271" r:id="rId11"/>
    <p:sldId id="266" r:id="rId12"/>
    <p:sldId id="262" r:id="rId13"/>
    <p:sldId id="263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66FFFF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22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1619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2475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8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172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39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3099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04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2992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1473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3682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2C37F-5FD4-42B9-AC29-09E022AB39D3}" type="datetimeFigureOut">
              <a:rPr lang="it-IT" smtClean="0"/>
              <a:pPr/>
              <a:t>23/01/2013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CF43-D89A-479C-88A9-2369C68A6A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2565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tevelindsley.typepad.com/.a/6a01053628087b970c012876799810970c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23671" cy="3017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lrobertson.com/images/usa/colorado/denver/denver-downtown-xmas-lights-1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3" y="116632"/>
            <a:ext cx="4355976" cy="316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viluppo-energia.com/wp-content/uploads/2010/12/paesaggio_nat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28" y="3501008"/>
            <a:ext cx="3995936" cy="3196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611550" y="1268760"/>
            <a:ext cx="664098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 </a:t>
            </a:r>
          </a:p>
          <a:p>
            <a:pPr algn="ctr"/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endParaRPr lang="it-IT" sz="8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brentwood.thefuntimesguide.com/images/blogs/things-to-do-for-christms-in-nashville-opryland-ligh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4" y="3909336"/>
            <a:ext cx="4113193" cy="2742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05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1745" y="692696"/>
            <a:ext cx="4584271" cy="5793507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Goudy Old Style" pitchFamily="18" charset="0"/>
              </a:rPr>
              <a:t>The </a:t>
            </a:r>
            <a:r>
              <a:rPr lang="en-US" sz="3600" dirty="0" smtClean="0">
                <a:latin typeface="Goudy Old Style" pitchFamily="18" charset="0"/>
              </a:rPr>
              <a:t>eel </a:t>
            </a:r>
            <a:r>
              <a:rPr lang="en-US" sz="3600" dirty="0">
                <a:latin typeface="Goudy Old Style" pitchFamily="18" charset="0"/>
              </a:rPr>
              <a:t>is a must to Eve </a:t>
            </a:r>
            <a:r>
              <a:rPr lang="en-US" sz="3600" dirty="0" smtClean="0">
                <a:latin typeface="Goudy Old Style" pitchFamily="18" charset="0"/>
              </a:rPr>
              <a:t>Dinner. </a:t>
            </a:r>
            <a:r>
              <a:rPr lang="it-IT" sz="3600" dirty="0" err="1" smtClean="0">
                <a:latin typeface="Goudy Old Style" pitchFamily="18" charset="0"/>
              </a:rPr>
              <a:t>It</a:t>
            </a:r>
            <a:r>
              <a:rPr lang="it-IT" sz="3600" dirty="0" smtClean="0">
                <a:latin typeface="Goudy Old Style" pitchFamily="18" charset="0"/>
              </a:rPr>
              <a:t>’s a </a:t>
            </a:r>
            <a:r>
              <a:rPr lang="it-IT" sz="3600" dirty="0" err="1" smtClean="0">
                <a:latin typeface="Goudy Old Style" pitchFamily="18" charset="0"/>
              </a:rPr>
              <a:t>serpentiform</a:t>
            </a:r>
            <a:r>
              <a:rPr lang="it-IT" sz="3600" dirty="0" smtClean="0">
                <a:latin typeface="Goudy Old Style" pitchFamily="18" charset="0"/>
              </a:rPr>
              <a:t> </a:t>
            </a:r>
            <a:r>
              <a:rPr lang="it-IT" sz="3600" dirty="0" err="1" smtClean="0">
                <a:latin typeface="Goudy Old Style" pitchFamily="18" charset="0"/>
              </a:rPr>
              <a:t>fish</a:t>
            </a:r>
            <a:r>
              <a:rPr lang="it-IT" sz="3600" dirty="0" smtClean="0">
                <a:latin typeface="Goudy Old Style" pitchFamily="18" charset="0"/>
              </a:rPr>
              <a:t> </a:t>
            </a:r>
            <a:r>
              <a:rPr lang="it-IT" sz="3600" dirty="0" smtClean="0">
                <a:latin typeface="Goudy Old Style" pitchFamily="18" charset="0"/>
              </a:rPr>
              <a:t>living in</a:t>
            </a:r>
            <a:endParaRPr lang="it-IT" sz="3600" dirty="0" smtClean="0">
              <a:latin typeface="Goudy Old Style" pitchFamily="18" charset="0"/>
            </a:endParaRPr>
          </a:p>
          <a:p>
            <a:pPr lvl="1"/>
            <a:r>
              <a:rPr lang="en-US" sz="3400" dirty="0" smtClean="0">
                <a:latin typeface="Goudy Old Style" pitchFamily="18" charset="0"/>
              </a:rPr>
              <a:t> freshwater, brackish </a:t>
            </a:r>
            <a:r>
              <a:rPr lang="en-US" sz="3400" dirty="0">
                <a:latin typeface="Goudy Old Style" pitchFamily="18" charset="0"/>
              </a:rPr>
              <a:t>and marine waters of the Atlantic and the </a:t>
            </a:r>
            <a:r>
              <a:rPr lang="en-US" sz="3400" dirty="0" smtClean="0">
                <a:latin typeface="Goudy Old Style" pitchFamily="18" charset="0"/>
              </a:rPr>
              <a:t>Mediterranean.</a:t>
            </a:r>
            <a:endParaRPr lang="it-IT" sz="3400" dirty="0">
              <a:latin typeface="Goudy Old Style" pitchFamily="18" charset="0"/>
            </a:endParaRPr>
          </a:p>
        </p:txBody>
      </p:sp>
      <p:pic>
        <p:nvPicPr>
          <p:cNvPr id="4098" name="Picture 2" descr="http://2.citynews-pisatoday.stgy.it/~media/immagine_articolo/41944217237368/anguille-con-verdur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7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onnapaperina.it/wp-content/uploads/2011/10/Anguilla-con-champignons0001-499x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4011004" cy="277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982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3F8A9C"/>
            </a:gs>
            <a:gs pos="67000">
              <a:srgbClr val="3F8A9C"/>
            </a:gs>
            <a:gs pos="66000">
              <a:schemeClr val="accent5">
                <a:lumMod val="75000"/>
              </a:schemeClr>
            </a:gs>
            <a:gs pos="39000">
              <a:srgbClr val="3F8A9C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548680"/>
            <a:ext cx="7787208" cy="5577483"/>
          </a:xfrm>
        </p:spPr>
        <p:txBody>
          <a:bodyPr>
            <a:normAutofit/>
          </a:bodyPr>
          <a:lstStyle/>
          <a:p>
            <a:r>
              <a:rPr lang="it-IT" sz="4400" dirty="0" smtClean="0">
                <a:latin typeface="Goudy Old Style" pitchFamily="18" charset="0"/>
              </a:rPr>
              <a:t>The </a:t>
            </a:r>
            <a:r>
              <a:rPr lang="it-IT" sz="4400" dirty="0" err="1" smtClean="0">
                <a:latin typeface="Goudy Old Style" pitchFamily="18" charset="0"/>
              </a:rPr>
              <a:t>most</a:t>
            </a:r>
            <a:r>
              <a:rPr lang="it-IT" sz="4400" dirty="0" smtClean="0">
                <a:latin typeface="Goudy Old Style" pitchFamily="18" charset="0"/>
              </a:rPr>
              <a:t> </a:t>
            </a:r>
            <a:r>
              <a:rPr lang="it-IT" sz="4400" dirty="0" err="1" smtClean="0">
                <a:latin typeface="Goudy Old Style" pitchFamily="18" charset="0"/>
              </a:rPr>
              <a:t>famous</a:t>
            </a:r>
            <a:r>
              <a:rPr lang="it-IT" sz="4400" dirty="0" smtClean="0">
                <a:latin typeface="Goudy Old Style" pitchFamily="18" charset="0"/>
              </a:rPr>
              <a:t> </a:t>
            </a:r>
            <a:r>
              <a:rPr lang="it-IT" sz="4400" dirty="0" err="1" smtClean="0">
                <a:latin typeface="Goudy Old Style" pitchFamily="18" charset="0"/>
              </a:rPr>
              <a:t>sweets</a:t>
            </a:r>
            <a:r>
              <a:rPr lang="it-IT" sz="4400" dirty="0" smtClean="0">
                <a:latin typeface="Goudy Old Style" pitchFamily="18" charset="0"/>
              </a:rPr>
              <a:t> </a:t>
            </a:r>
            <a:r>
              <a:rPr lang="it-IT" sz="4400" dirty="0" err="1" smtClean="0">
                <a:latin typeface="Goudy Old Style" pitchFamily="18" charset="0"/>
              </a:rPr>
              <a:t>usually</a:t>
            </a:r>
            <a:r>
              <a:rPr lang="it-IT" sz="4400" dirty="0" smtClean="0">
                <a:latin typeface="Goudy Old Style" pitchFamily="18" charset="0"/>
              </a:rPr>
              <a:t> </a:t>
            </a:r>
            <a:r>
              <a:rPr lang="it-IT" sz="4400" dirty="0" err="1" smtClean="0">
                <a:latin typeface="Goudy Old Style" pitchFamily="18" charset="0"/>
              </a:rPr>
              <a:t>eaten</a:t>
            </a:r>
            <a:r>
              <a:rPr lang="it-IT" sz="4400" dirty="0" smtClean="0">
                <a:latin typeface="Goudy Old Style" pitchFamily="18" charset="0"/>
              </a:rPr>
              <a:t> </a:t>
            </a:r>
            <a:r>
              <a:rPr lang="it-IT" sz="4400" dirty="0" err="1" smtClean="0">
                <a:latin typeface="Goudy Old Style" pitchFamily="18" charset="0"/>
              </a:rPr>
              <a:t>at</a:t>
            </a:r>
            <a:r>
              <a:rPr lang="it-IT" sz="4400" dirty="0" smtClean="0">
                <a:latin typeface="Goudy Old Style" pitchFamily="18" charset="0"/>
              </a:rPr>
              <a:t> Christmas are: panettone, pandoro</a:t>
            </a:r>
            <a:r>
              <a:rPr lang="it-IT" sz="4400" dirty="0">
                <a:latin typeface="Goudy Old Style" pitchFamily="18" charset="0"/>
              </a:rPr>
              <a:t> </a:t>
            </a:r>
            <a:r>
              <a:rPr lang="it-IT" sz="4400" dirty="0" smtClean="0">
                <a:latin typeface="Goudy Old Style" pitchFamily="18" charset="0"/>
              </a:rPr>
              <a:t>and </a:t>
            </a:r>
            <a:r>
              <a:rPr lang="it-IT" sz="4400" dirty="0" err="1">
                <a:latin typeface="Goudy Old Style" pitchFamily="18" charset="0"/>
              </a:rPr>
              <a:t>nougat</a:t>
            </a:r>
            <a:endParaRPr lang="it-IT" sz="4400" dirty="0" smtClean="0">
              <a:latin typeface="Goudy Old Style" pitchFamily="18" charset="0"/>
            </a:endParaRPr>
          </a:p>
        </p:txBody>
      </p:sp>
      <p:pic>
        <p:nvPicPr>
          <p:cNvPr id="2050" name="Picture 2" descr="http://www.emporioitaliano.com/images/TRE_Pandoro_Sl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99" y="2564904"/>
            <a:ext cx="3039944" cy="202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ldyeastblog.com/wp-content/uploads/2007/12/panettone-gla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448272" cy="256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talian-food-lovers.com/wp-content/uploads/2010/10/torron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7359"/>
            <a:ext cx="3960440" cy="1980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38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E76452"/>
            </a:gs>
            <a:gs pos="33000">
              <a:srgbClr val="FF0000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it-IT" sz="6000" b="1" i="1" dirty="0" err="1" smtClean="0">
                <a:latin typeface="Goudy Old Style" pitchFamily="18" charset="0"/>
              </a:rPr>
              <a:t>Midnight</a:t>
            </a:r>
            <a:r>
              <a:rPr lang="it-IT" sz="6000" b="1" i="1" dirty="0" smtClean="0">
                <a:latin typeface="Goudy Old Style" pitchFamily="18" charset="0"/>
              </a:rPr>
              <a:t> Mass</a:t>
            </a:r>
            <a:endParaRPr lang="it-IT" sz="6000" b="1" i="1" dirty="0">
              <a:latin typeface="Goudy Old Style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8884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oudy Old Style" pitchFamily="18" charset="0"/>
              </a:rPr>
              <a:t>After the Christmas dinner, people usually go to the Midnight Mass </a:t>
            </a:r>
          </a:p>
          <a:p>
            <a:r>
              <a:rPr lang="en-US" sz="2800" dirty="0" smtClean="0">
                <a:latin typeface="Goudy Old Style" pitchFamily="18" charset="0"/>
              </a:rPr>
              <a:t>Saint Peter's Square in Vatican City hosts the popular midnight mass given by the Pope inside Saint Peter's Basilica</a:t>
            </a:r>
          </a:p>
          <a:p>
            <a:r>
              <a:rPr lang="en-US" sz="2800" dirty="0" smtClean="0">
                <a:latin typeface="Goudy Old Style" pitchFamily="18" charset="0"/>
              </a:rPr>
              <a:t>On Christmas </a:t>
            </a:r>
            <a:r>
              <a:rPr lang="en-US" sz="2800" dirty="0">
                <a:latin typeface="Goudy Old Style" pitchFamily="18" charset="0"/>
              </a:rPr>
              <a:t>day the Pope </a:t>
            </a:r>
            <a:r>
              <a:rPr lang="en-US" sz="2800" dirty="0" smtClean="0">
                <a:latin typeface="Goudy Old Style" pitchFamily="18" charset="0"/>
              </a:rPr>
              <a:t>delivers his </a:t>
            </a:r>
            <a:r>
              <a:rPr lang="en-US" sz="2800" dirty="0">
                <a:latin typeface="Goudy Old Style" pitchFamily="18" charset="0"/>
              </a:rPr>
              <a:t>Christmas message from the window of his apartment </a:t>
            </a:r>
            <a:r>
              <a:rPr lang="en-US" sz="2800" dirty="0" smtClean="0">
                <a:latin typeface="Goudy Old Style" pitchFamily="18" charset="0"/>
              </a:rPr>
              <a:t>overlooking </a:t>
            </a:r>
            <a:r>
              <a:rPr lang="en-US" sz="2800" dirty="0">
                <a:latin typeface="Goudy Old Style" pitchFamily="18" charset="0"/>
              </a:rPr>
              <a:t>the </a:t>
            </a:r>
            <a:r>
              <a:rPr lang="en-US" sz="2800" dirty="0" smtClean="0">
                <a:latin typeface="Goudy Old Style" pitchFamily="18" charset="0"/>
              </a:rPr>
              <a:t>square</a:t>
            </a:r>
          </a:p>
        </p:txBody>
      </p:sp>
      <p:pic>
        <p:nvPicPr>
          <p:cNvPr id="9218" name="Picture 2" descr="http://www.repubblica.it/images/2010/12/24/234730318-82e5f740-f9ed-44ac-ac4b-d06f41d07f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18849"/>
            <a:ext cx="3672408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72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  <a:alpha val="49000"/>
              </a:schemeClr>
            </a:gs>
            <a:gs pos="100000">
              <a:srgbClr val="FF0000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b="1" i="1" dirty="0" smtClean="0">
                <a:latin typeface="Goudy Old Style" pitchFamily="18" charset="0"/>
              </a:rPr>
              <a:t>Christmas </a:t>
            </a:r>
            <a:r>
              <a:rPr lang="it-IT" sz="6000" b="1" i="1" dirty="0" err="1" smtClean="0">
                <a:latin typeface="Goudy Old Style" pitchFamily="18" charset="0"/>
              </a:rPr>
              <a:t>markets</a:t>
            </a:r>
            <a:endParaRPr lang="it-IT" sz="6000" b="1" i="1" dirty="0">
              <a:latin typeface="Goudy Old Style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2320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 pitchFamily="18" charset="0"/>
              </a:rPr>
              <a:t>Many mountain towns hold Christmas markets selling everything from tacky items to beautiful local handicrafts</a:t>
            </a:r>
          </a:p>
          <a:p>
            <a:r>
              <a:rPr lang="en-US" dirty="0" smtClean="0">
                <a:latin typeface="Goudy Old Style" pitchFamily="18" charset="0"/>
              </a:rPr>
              <a:t>After </a:t>
            </a:r>
            <a:r>
              <a:rPr lang="en-US" dirty="0">
                <a:latin typeface="Goudy Old Style" pitchFamily="18" charset="0"/>
              </a:rPr>
              <a:t>dark, the markets are decorated with lights and there are often other festivities to </a:t>
            </a:r>
            <a:r>
              <a:rPr lang="en-US" dirty="0" smtClean="0">
                <a:latin typeface="Goudy Old Style" pitchFamily="18" charset="0"/>
              </a:rPr>
              <a:t>enjoy</a:t>
            </a:r>
            <a:endParaRPr lang="it-IT" dirty="0" smtClean="0">
              <a:latin typeface="Goudy Old Style" pitchFamily="18" charset="0"/>
            </a:endParaRPr>
          </a:p>
        </p:txBody>
      </p:sp>
      <p:pic>
        <p:nvPicPr>
          <p:cNvPr id="10242" name="Picture 2" descr="http://www.apam.it/immagini/media/mercatini-di-nat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9" y="4493918"/>
            <a:ext cx="3620019" cy="2357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atic.turismo.it/fnts/turismo/immagini/400x400/mercatini_natale_08-3185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27" y="399864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81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blogosfere.it/tweetblog/images/Buon-Nat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07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2636912"/>
            <a:ext cx="7787208" cy="4471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2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Christmas </a:t>
            </a:r>
            <a:r>
              <a:rPr lang="it-IT" sz="6200" b="1" i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it-IT" sz="62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it-IT" sz="6200" b="1" i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feast</a:t>
            </a:r>
            <a:r>
              <a:rPr lang="it-IT" sz="62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6200" b="1" i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that</a:t>
            </a:r>
            <a:r>
              <a:rPr lang="it-IT" sz="62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6200" b="1" i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celebrates</a:t>
            </a:r>
            <a:r>
              <a:rPr lang="it-IT" sz="62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Christ’s birth.</a:t>
            </a:r>
            <a:endParaRPr lang="it-IT" sz="6200" b="1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61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.123rf.com/400wm/400/400/asturianu/asturianu1210/asturianu121000138/15633168-illustrazione-con-un-calendario-contatore-8-dicemb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47802"/>
            <a:ext cx="3132856" cy="3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764704"/>
            <a:ext cx="77975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Goudy Old Style" pitchFamily="18" charset="0"/>
              </a:rPr>
              <a:t>Officially, the Italian Christmas celebrations start on 8th December with </a:t>
            </a:r>
            <a:r>
              <a:rPr lang="en-US" sz="4800" dirty="0" smtClean="0">
                <a:latin typeface="Goudy Old Style" pitchFamily="18" charset="0"/>
              </a:rPr>
              <a:t>the Immaculate </a:t>
            </a:r>
            <a:r>
              <a:rPr lang="en-US" sz="4800" dirty="0">
                <a:latin typeface="Goudy Old Style" pitchFamily="18" charset="0"/>
              </a:rPr>
              <a:t>Conception's Day and lasts until January </a:t>
            </a:r>
            <a:r>
              <a:rPr lang="en-US" sz="4800" dirty="0" smtClean="0">
                <a:latin typeface="Goudy Old Style" pitchFamily="18" charset="0"/>
              </a:rPr>
              <a:t>6</a:t>
            </a:r>
            <a:r>
              <a:rPr lang="en-US" sz="4800" baseline="30000" dirty="0" smtClean="0">
                <a:latin typeface="Goudy Old Style" pitchFamily="18" charset="0"/>
              </a:rPr>
              <a:t>th</a:t>
            </a:r>
            <a:r>
              <a:rPr lang="en-US" sz="4800" dirty="0" smtClean="0">
                <a:latin typeface="Goudy Old Style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471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60000"/>
                <a:lumOff val="40000"/>
              </a:schemeClr>
            </a:gs>
            <a:gs pos="100000">
              <a:schemeClr val="accent1">
                <a:tint val="100000"/>
                <a:shade val="50000"/>
                <a:satMod val="150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latin typeface="Goudy Old Style" pitchFamily="18" charset="0"/>
              </a:rPr>
              <a:t>Actually, Italian children write letters to Santa Claus </a:t>
            </a:r>
            <a:r>
              <a:rPr lang="en-US" sz="3400" dirty="0" smtClean="0">
                <a:latin typeface="Goudy Old Style" pitchFamily="18" charset="0"/>
              </a:rPr>
              <a:t>asking </a:t>
            </a:r>
            <a:r>
              <a:rPr lang="en-US" sz="3400" dirty="0">
                <a:latin typeface="Goudy Old Style" pitchFamily="18" charset="0"/>
              </a:rPr>
              <a:t>for presents, but traditionally in Italy the main day for gift giving is </a:t>
            </a:r>
            <a:r>
              <a:rPr lang="en-US" sz="3400" dirty="0" smtClean="0">
                <a:latin typeface="Goudy Old Style" pitchFamily="18" charset="0"/>
              </a:rPr>
              <a:t>Epiphany; these </a:t>
            </a:r>
            <a:r>
              <a:rPr lang="en-US" sz="3400" dirty="0">
                <a:latin typeface="Goudy Old Style" pitchFamily="18" charset="0"/>
              </a:rPr>
              <a:t>presents are brought by La </a:t>
            </a:r>
            <a:r>
              <a:rPr lang="en-US" sz="3400" dirty="0" err="1" smtClean="0">
                <a:latin typeface="Goudy Old Style" pitchFamily="18" charset="0"/>
              </a:rPr>
              <a:t>Befana</a:t>
            </a:r>
            <a:r>
              <a:rPr lang="en-US" sz="3400" dirty="0" smtClean="0">
                <a:latin typeface="Goudy Old Style" pitchFamily="18" charset="0"/>
              </a:rPr>
              <a:t>, </a:t>
            </a:r>
            <a:r>
              <a:rPr lang="en-US" sz="3400" dirty="0">
                <a:latin typeface="Goudy Old Style" pitchFamily="18" charset="0"/>
              </a:rPr>
              <a:t>a kindly old witch who fill children's stockings in the night with </a:t>
            </a:r>
            <a:r>
              <a:rPr lang="en-US" sz="3400" dirty="0" smtClean="0">
                <a:latin typeface="Goudy Old Style" pitchFamily="18" charset="0"/>
              </a:rPr>
              <a:t>sweets or with coal.</a:t>
            </a:r>
            <a:endParaRPr lang="it-IT" sz="3400" dirty="0">
              <a:latin typeface="Goudy Old Style" pitchFamily="18" charset="0"/>
            </a:endParaRPr>
          </a:p>
        </p:txBody>
      </p:sp>
      <p:pic>
        <p:nvPicPr>
          <p:cNvPr id="5122" name="Picture 2" descr="http://aprile2012.bibliotecarchimede.it/contenuti/Image/Bibliografie/2012/201201/Epifania_2012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6931"/>
            <a:ext cx="2943394" cy="2964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yecard.it/card/calze_epifania_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1536"/>
            <a:ext cx="3384376" cy="254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64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1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5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b="1" i="1" dirty="0" err="1" smtClean="0">
                <a:latin typeface="Goudy Old Style" pitchFamily="18" charset="0"/>
              </a:rPr>
              <a:t>Decorations</a:t>
            </a:r>
            <a:endParaRPr lang="it-IT" sz="6000" b="1" i="1" dirty="0">
              <a:latin typeface="Goudy Old Style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865" y="1297471"/>
            <a:ext cx="8229600" cy="4641379"/>
          </a:xfrm>
        </p:spPr>
        <p:txBody>
          <a:bodyPr>
            <a:normAutofit/>
          </a:bodyPr>
          <a:lstStyle/>
          <a:p>
            <a:r>
              <a:rPr lang="en-US" dirty="0">
                <a:latin typeface="Goudy Old Style" pitchFamily="18" charset="0"/>
              </a:rPr>
              <a:t>The nativity </a:t>
            </a:r>
            <a:r>
              <a:rPr lang="en-US" dirty="0" smtClean="0">
                <a:latin typeface="Goudy Old Style" pitchFamily="18" charset="0"/>
              </a:rPr>
              <a:t>scene is </a:t>
            </a:r>
            <a:r>
              <a:rPr lang="en-US" dirty="0">
                <a:latin typeface="Goudy Old Style" pitchFamily="18" charset="0"/>
              </a:rPr>
              <a:t>a representation of the birth of Jesus, derived from medieval traditions. </a:t>
            </a:r>
            <a:r>
              <a:rPr lang="en-US" dirty="0" smtClean="0">
                <a:latin typeface="Goudy Old Style" pitchFamily="18" charset="0"/>
              </a:rPr>
              <a:t>In the nativity scene </a:t>
            </a:r>
            <a:r>
              <a:rPr lang="en-US" dirty="0" smtClean="0">
                <a:latin typeface="Goudy Old Style" pitchFamily="18" charset="0"/>
              </a:rPr>
              <a:t>all </a:t>
            </a:r>
            <a:r>
              <a:rPr lang="en-US" dirty="0">
                <a:latin typeface="Goudy Old Style" pitchFamily="18" charset="0"/>
              </a:rPr>
              <a:t>the characters and places of </a:t>
            </a:r>
            <a:r>
              <a:rPr lang="en-US" dirty="0" smtClean="0">
                <a:latin typeface="Goudy Old Style" pitchFamily="18" charset="0"/>
              </a:rPr>
              <a:t>tradition are reproduced, </a:t>
            </a:r>
            <a:r>
              <a:rPr lang="en-US" dirty="0">
                <a:latin typeface="Goudy Old Style" pitchFamily="18" charset="0"/>
              </a:rPr>
              <a:t>from the cave to the </a:t>
            </a:r>
            <a:r>
              <a:rPr lang="en-US" dirty="0" smtClean="0">
                <a:latin typeface="Goudy Old Style" pitchFamily="18" charset="0"/>
              </a:rPr>
              <a:t>star, the Magi, the </a:t>
            </a:r>
            <a:r>
              <a:rPr lang="en-US" dirty="0">
                <a:latin typeface="Goudy Old Style" pitchFamily="18" charset="0"/>
              </a:rPr>
              <a:t>shepherds, the ox and the </a:t>
            </a:r>
            <a:r>
              <a:rPr lang="en-US" dirty="0" smtClean="0">
                <a:latin typeface="Goudy Old Style" pitchFamily="18" charset="0"/>
              </a:rPr>
              <a:t>donkey, the </a:t>
            </a:r>
            <a:r>
              <a:rPr lang="en-US" dirty="0">
                <a:latin typeface="Goudy Old Style" pitchFamily="18" charset="0"/>
              </a:rPr>
              <a:t>lambs, and so </a:t>
            </a:r>
            <a:r>
              <a:rPr lang="en-US" sz="3600" dirty="0">
                <a:latin typeface="Goudy Old Style" pitchFamily="18" charset="0"/>
              </a:rPr>
              <a:t>on.</a:t>
            </a:r>
          </a:p>
        </p:txBody>
      </p:sp>
      <p:pic>
        <p:nvPicPr>
          <p:cNvPr id="6146" name="Picture 2" descr="http://www.calogeromartorana.it/prese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1082"/>
            <a:ext cx="3406080" cy="227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endecentrostorico.it/wp-content/uploads/2010/11/Presepe_Grotte_m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3389119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91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0">
              <a:srgbClr val="00B050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764704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>
                <a:latin typeface="Goudy Old Style" pitchFamily="18" charset="0"/>
              </a:rPr>
              <a:t>The Christmas tree </a:t>
            </a:r>
            <a:r>
              <a:rPr lang="en-US" sz="4800" dirty="0" smtClean="0">
                <a:latin typeface="Goudy Old Style" pitchFamily="18" charset="0"/>
              </a:rPr>
              <a:t>is, like </a:t>
            </a:r>
            <a:r>
              <a:rPr lang="en-US" sz="4800" dirty="0">
                <a:latin typeface="Goudy Old Style" pitchFamily="18" charset="0"/>
              </a:rPr>
              <a:t>the tradition of the nativity scene, one of the most popular Christmas traditions. It is usually a fir tree </a:t>
            </a:r>
            <a:r>
              <a:rPr lang="en-US" sz="4800" dirty="0" smtClean="0">
                <a:latin typeface="Goudy Old Style" pitchFamily="18" charset="0"/>
              </a:rPr>
              <a:t>decorated </a:t>
            </a:r>
            <a:r>
              <a:rPr lang="en-US" sz="4800" dirty="0">
                <a:latin typeface="Goudy Old Style" pitchFamily="18" charset="0"/>
              </a:rPr>
              <a:t>with small </a:t>
            </a:r>
            <a:r>
              <a:rPr lang="en-US" sz="4800" dirty="0" err="1" smtClean="0">
                <a:latin typeface="Goudy Old Style" pitchFamily="18" charset="0"/>
              </a:rPr>
              <a:t>coloured</a:t>
            </a:r>
            <a:r>
              <a:rPr lang="en-US" sz="4800" dirty="0" smtClean="0">
                <a:latin typeface="Goudy Old Style" pitchFamily="18" charset="0"/>
              </a:rPr>
              <a:t> </a:t>
            </a:r>
            <a:r>
              <a:rPr lang="en-US" sz="4800" dirty="0">
                <a:latin typeface="Goudy Old Style" pitchFamily="18" charset="0"/>
              </a:rPr>
              <a:t>objects, lights, garlands, sweets, small wrapped gifts and more.</a:t>
            </a:r>
            <a:endParaRPr lang="it-IT" sz="4800" dirty="0" smtClean="0">
              <a:latin typeface="Goudy Old Style" pitchFamily="18" charset="0"/>
            </a:endParaRPr>
          </a:p>
        </p:txBody>
      </p:sp>
      <p:pic>
        <p:nvPicPr>
          <p:cNvPr id="7170" name="Picture 2" descr="http://www.ambienteambienti.com/wp-content/uploads/2010/12/Albero-di-Nat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664296" cy="3281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ugurinatale.org/risorse/albero-di-natale/albero-di-natale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15" y="332656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49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FF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952328"/>
          </a:xfrm>
        </p:spPr>
        <p:txBody>
          <a:bodyPr/>
          <a:lstStyle/>
          <a:p>
            <a:r>
              <a:rPr lang="en-US" sz="4000" dirty="0" smtClean="0">
                <a:latin typeface="Goudy Old Style" pitchFamily="18" charset="0"/>
              </a:rPr>
              <a:t>Lights and decorations around the towns are often seen starting around December 8, the Feast Day of the Immaculate Conception.</a:t>
            </a:r>
          </a:p>
          <a:p>
            <a:endParaRPr lang="it-IT" dirty="0"/>
          </a:p>
        </p:txBody>
      </p:sp>
      <p:pic>
        <p:nvPicPr>
          <p:cNvPr id="8194" name="Picture 2" descr="Luci d'Artista 2011 a Saler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392488" cy="293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anovita.it/wp-content/uploads/2010/11/luci-di-natale-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3" y="3489458"/>
            <a:ext cx="2664296" cy="3251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84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4848" y="260648"/>
            <a:ext cx="8229600" cy="6513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i="1" dirty="0" smtClean="0">
                <a:latin typeface="Goudy Old Style" pitchFamily="18" charset="0"/>
              </a:rPr>
              <a:t>Traditional Christmas dishes</a:t>
            </a:r>
          </a:p>
          <a:p>
            <a:r>
              <a:rPr lang="en-US" sz="3600" dirty="0" smtClean="0">
                <a:latin typeface="Goudy Old Style" pitchFamily="18" charset="0"/>
              </a:rPr>
              <a:t>The mustard in Italy is a culinary product with fruit, sugar and mustard essence, usually very spicy.</a:t>
            </a:r>
            <a:endParaRPr lang="it-IT" sz="3600" dirty="0">
              <a:latin typeface="Goudy Old Style" pitchFamily="18" charset="0"/>
            </a:endParaRPr>
          </a:p>
        </p:txBody>
      </p:sp>
      <p:pic>
        <p:nvPicPr>
          <p:cNvPr id="3074" name="Picture 2" descr="http://www.giuditta.it/store/catalog/06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456384" cy="2886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zzaris.com/img/prodotti/mostarda-di-frut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876675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28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500">
              <a:srgbClr val="FBCB23"/>
            </a:gs>
            <a:gs pos="57000">
              <a:srgbClr val="FFFF00"/>
            </a:gs>
            <a:gs pos="55000">
              <a:srgbClr val="F79646"/>
            </a:gs>
            <a:gs pos="100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23928" y="160338"/>
            <a:ext cx="4896544" cy="463681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Goudy Old Style" pitchFamily="18" charset="0"/>
              </a:rPr>
              <a:t>The capon is a rooster that has been castrated to achieve greater weight and softness of the flesh. </a:t>
            </a:r>
            <a:r>
              <a:rPr lang="en-US" sz="4000" dirty="0" smtClean="0">
                <a:latin typeface="Goudy Old Style" pitchFamily="18" charset="0"/>
              </a:rPr>
              <a:t>It is </a:t>
            </a:r>
            <a:r>
              <a:rPr lang="en-US" sz="4000" dirty="0">
                <a:latin typeface="Goudy Old Style" pitchFamily="18" charset="0"/>
              </a:rPr>
              <a:t>one of the most classic dishes of the Christmas period.</a:t>
            </a:r>
            <a:endParaRPr lang="en-US" sz="4000" dirty="0" smtClean="0">
              <a:latin typeface="Goudy Old Style" pitchFamily="18" charset="0"/>
            </a:endParaRPr>
          </a:p>
        </p:txBody>
      </p:sp>
      <p:sp>
        <p:nvSpPr>
          <p:cNvPr id="4" name="AutoShape 6" descr="http://2.bp.blogspot.com/-p1TJaIQaTUI/TkkqdEVgEOI/AAAAAAAAB0Q/LAFFGFbDoeQ/s1600/magatello_in_salsa_alla_ruco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http://www.bolognaplanet.it/imgup/ricette/cappone-ripie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48680"/>
            <a:ext cx="3408313" cy="2556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aggi24.ilsole24ore.com/IMMAGINI/Originali/WeekEnd/Enogastronomia/2010/cappone-apertura.jpg?uuid=83b3e75e-09ec-11e0-b54c-bd5cd8756a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3" y="4509120"/>
            <a:ext cx="3756571" cy="1973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92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393</Words>
  <Application>Microsoft Office PowerPoint</Application>
  <PresentationFormat>Presentazione su schermo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Decorations</vt:lpstr>
      <vt:lpstr>Diapositiva 6</vt:lpstr>
      <vt:lpstr>Diapositiva 7</vt:lpstr>
      <vt:lpstr>Diapositiva 8</vt:lpstr>
      <vt:lpstr>Diapositiva 9</vt:lpstr>
      <vt:lpstr>Diapositiva 10</vt:lpstr>
      <vt:lpstr>Diapositiva 11</vt:lpstr>
      <vt:lpstr>Midnight Mass</vt:lpstr>
      <vt:lpstr>Christmas markets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Fenice</dc:creator>
  <cp:lastModifiedBy>A07</cp:lastModifiedBy>
  <cp:revision>50</cp:revision>
  <dcterms:created xsi:type="dcterms:W3CDTF">2012-11-19T20:13:42Z</dcterms:created>
  <dcterms:modified xsi:type="dcterms:W3CDTF">2013-01-23T15:46:48Z</dcterms:modified>
</cp:coreProperties>
</file>